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9" r:id="rId4"/>
    <p:sldId id="283" r:id="rId5"/>
    <p:sldId id="258" r:id="rId6"/>
    <p:sldId id="25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7" r:id="rId17"/>
    <p:sldId id="278" r:id="rId18"/>
    <p:sldId id="279" r:id="rId19"/>
    <p:sldId id="274" r:id="rId20"/>
    <p:sldId id="284" r:id="rId21"/>
    <p:sldId id="270" r:id="rId22"/>
    <p:sldId id="272" r:id="rId23"/>
    <p:sldId id="273" r:id="rId24"/>
    <p:sldId id="280" r:id="rId25"/>
    <p:sldId id="281" r:id="rId26"/>
    <p:sldId id="27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D98F8-0523-4D14-A27C-6E9D5E185F8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D2D2A1B8-5702-43F9-80B5-B881099AE3F6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Познавательное развитие</a:t>
          </a:r>
          <a:endParaRPr lang="ru-RU" dirty="0">
            <a:solidFill>
              <a:srgbClr val="FF0000"/>
            </a:solidFill>
          </a:endParaRPr>
        </a:p>
      </dgm:t>
    </dgm:pt>
    <dgm:pt modelId="{C5B66CBB-C1F7-4524-9365-E9DBD3425C0F}" type="parTrans" cxnId="{66A48AFD-401F-421B-9D49-8DED75799BC4}">
      <dgm:prSet/>
      <dgm:spPr/>
      <dgm:t>
        <a:bodyPr/>
        <a:lstStyle/>
        <a:p>
          <a:endParaRPr lang="ru-RU"/>
        </a:p>
      </dgm:t>
    </dgm:pt>
    <dgm:pt modelId="{22656F72-29C7-48E4-A3E8-5CD5768031CB}" type="sibTrans" cxnId="{66A48AFD-401F-421B-9D49-8DED75799BC4}">
      <dgm:prSet/>
      <dgm:spPr/>
      <dgm:t>
        <a:bodyPr/>
        <a:lstStyle/>
        <a:p>
          <a:endParaRPr lang="ru-RU"/>
        </a:p>
      </dgm:t>
    </dgm:pt>
    <dgm:pt modelId="{B5577B00-120A-4A40-A661-65EB81F1024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Речевое развитие</a:t>
          </a:r>
          <a:endParaRPr lang="ru-RU" dirty="0">
            <a:solidFill>
              <a:srgbClr val="FF0000"/>
            </a:solidFill>
          </a:endParaRPr>
        </a:p>
      </dgm:t>
    </dgm:pt>
    <dgm:pt modelId="{2C3BE8C4-D6F1-419C-BA92-328958B60841}" type="parTrans" cxnId="{A2D97958-2EA3-4C0D-B764-649F6C66319C}">
      <dgm:prSet/>
      <dgm:spPr/>
      <dgm:t>
        <a:bodyPr/>
        <a:lstStyle/>
        <a:p>
          <a:endParaRPr lang="ru-RU"/>
        </a:p>
      </dgm:t>
    </dgm:pt>
    <dgm:pt modelId="{5BC30DA7-90DB-4486-9347-400071A37426}" type="sibTrans" cxnId="{A2D97958-2EA3-4C0D-B764-649F6C66319C}">
      <dgm:prSet/>
      <dgm:spPr/>
      <dgm:t>
        <a:bodyPr/>
        <a:lstStyle/>
        <a:p>
          <a:endParaRPr lang="ru-RU"/>
        </a:p>
      </dgm:t>
    </dgm:pt>
    <dgm:pt modelId="{E5E8AD0E-EDEE-41F7-B5CD-45407C5209FA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Физическое развитие</a:t>
          </a:r>
          <a:endParaRPr lang="ru-RU" dirty="0">
            <a:solidFill>
              <a:srgbClr val="FF0000"/>
            </a:solidFill>
          </a:endParaRPr>
        </a:p>
      </dgm:t>
    </dgm:pt>
    <dgm:pt modelId="{4D9EAE9F-F2CD-48F3-A029-33145C02318E}" type="parTrans" cxnId="{563721C3-C1B0-48F3-9386-7598359AFCAC}">
      <dgm:prSet/>
      <dgm:spPr/>
      <dgm:t>
        <a:bodyPr/>
        <a:lstStyle/>
        <a:p>
          <a:endParaRPr lang="ru-RU"/>
        </a:p>
      </dgm:t>
    </dgm:pt>
    <dgm:pt modelId="{F33FD032-0507-4BF0-A0BC-62873D842E55}" type="sibTrans" cxnId="{563721C3-C1B0-48F3-9386-7598359AFCAC}">
      <dgm:prSet/>
      <dgm:spPr/>
      <dgm:t>
        <a:bodyPr/>
        <a:lstStyle/>
        <a:p>
          <a:endParaRPr lang="ru-RU"/>
        </a:p>
      </dgm:t>
    </dgm:pt>
    <dgm:pt modelId="{FC40F17D-79D4-43D2-A30B-256263A8188C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Художественно-эстетическое развитие </a:t>
          </a:r>
          <a:endParaRPr lang="ru-RU" dirty="0">
            <a:solidFill>
              <a:srgbClr val="FF0000"/>
            </a:solidFill>
          </a:endParaRPr>
        </a:p>
      </dgm:t>
    </dgm:pt>
    <dgm:pt modelId="{DCB2D332-DB60-4D7B-8F48-D01ADC2E32D4}" type="parTrans" cxnId="{7D3E7DDB-4185-446B-8FF7-4658A50F377D}">
      <dgm:prSet/>
      <dgm:spPr/>
      <dgm:t>
        <a:bodyPr/>
        <a:lstStyle/>
        <a:p>
          <a:endParaRPr lang="ru-RU"/>
        </a:p>
      </dgm:t>
    </dgm:pt>
    <dgm:pt modelId="{87909FE3-9CBB-4172-B414-860D9D50E107}" type="sibTrans" cxnId="{7D3E7DDB-4185-446B-8FF7-4658A50F377D}">
      <dgm:prSet/>
      <dgm:spPr/>
      <dgm:t>
        <a:bodyPr/>
        <a:lstStyle/>
        <a:p>
          <a:endParaRPr lang="ru-RU"/>
        </a:p>
      </dgm:t>
    </dgm:pt>
    <dgm:pt modelId="{6F03D09A-2479-4A8E-A61E-D827104B33C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Социально-коммуникативное развитие</a:t>
          </a:r>
          <a:endParaRPr lang="ru-RU" dirty="0">
            <a:solidFill>
              <a:srgbClr val="FF0000"/>
            </a:solidFill>
          </a:endParaRPr>
        </a:p>
      </dgm:t>
    </dgm:pt>
    <dgm:pt modelId="{2179C570-41F6-4282-ADDD-A490CF6A496C}" type="parTrans" cxnId="{369B6107-02FD-460C-B9FF-2659F53534A2}">
      <dgm:prSet/>
      <dgm:spPr/>
      <dgm:t>
        <a:bodyPr/>
        <a:lstStyle/>
        <a:p>
          <a:endParaRPr lang="ru-RU"/>
        </a:p>
      </dgm:t>
    </dgm:pt>
    <dgm:pt modelId="{F3D85DDB-DC14-4D17-83BF-6CFDB9098050}" type="sibTrans" cxnId="{369B6107-02FD-460C-B9FF-2659F53534A2}">
      <dgm:prSet/>
      <dgm:spPr/>
      <dgm:t>
        <a:bodyPr/>
        <a:lstStyle/>
        <a:p>
          <a:endParaRPr lang="ru-RU"/>
        </a:p>
      </dgm:t>
    </dgm:pt>
    <dgm:pt modelId="{1739B3F1-D1CF-4336-9C86-663F753D9059}" type="pres">
      <dgm:prSet presAssocID="{D53D98F8-0523-4D14-A27C-6E9D5E185F8A}" presName="compositeShape" presStyleCnt="0">
        <dgm:presLayoutVars>
          <dgm:chMax val="7"/>
          <dgm:dir/>
          <dgm:resizeHandles val="exact"/>
        </dgm:presLayoutVars>
      </dgm:prSet>
      <dgm:spPr/>
    </dgm:pt>
    <dgm:pt modelId="{2835845A-4890-49E4-8800-C76E07FBFBD2}" type="pres">
      <dgm:prSet presAssocID="{D2D2A1B8-5702-43F9-80B5-B881099AE3F6}" presName="circ1" presStyleLbl="vennNode1" presStyleIdx="0" presStyleCnt="5" custLinFactNeighborX="6" custLinFactNeighborY="-39185"/>
      <dgm:spPr/>
    </dgm:pt>
    <dgm:pt modelId="{BBD32939-0744-4455-9623-4B43BDBBBC01}" type="pres">
      <dgm:prSet presAssocID="{D2D2A1B8-5702-43F9-80B5-B881099AE3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A5CC4-D788-4AF4-AD45-032DECE4FBB1}" type="pres">
      <dgm:prSet presAssocID="{B5577B00-120A-4A40-A661-65EB81F10240}" presName="circ2" presStyleLbl="vennNode1" presStyleIdx="1" presStyleCnt="5" custLinFactNeighborX="13188" custLinFactNeighborY="-958"/>
      <dgm:spPr/>
    </dgm:pt>
    <dgm:pt modelId="{CD7A1918-37E6-4C2D-B998-B90EEFCC5BCE}" type="pres">
      <dgm:prSet presAssocID="{B5577B00-120A-4A40-A661-65EB81F102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2A112-C49E-4E16-9BA2-EED78313122E}" type="pres">
      <dgm:prSet presAssocID="{E5E8AD0E-EDEE-41F7-B5CD-45407C5209FA}" presName="circ3" presStyleLbl="vennNode1" presStyleIdx="2" presStyleCnt="5" custLinFactNeighborX="-5220" custLinFactNeighborY="9180"/>
      <dgm:spPr/>
    </dgm:pt>
    <dgm:pt modelId="{D573DE70-E393-43DF-A279-E88EA2478C5F}" type="pres">
      <dgm:prSet presAssocID="{E5E8AD0E-EDEE-41F7-B5CD-45407C5209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700FD-783C-49E3-B37C-61A573804A47}" type="pres">
      <dgm:prSet presAssocID="{6F03D09A-2479-4A8E-A61E-D827104B33C5}" presName="circ4" presStyleLbl="vennNode1" presStyleIdx="3" presStyleCnt="5" custLinFactNeighborX="-35013" custLinFactNeighborY="-1796"/>
      <dgm:spPr/>
    </dgm:pt>
    <dgm:pt modelId="{20C141F0-56E5-46ED-8491-2DCFC66BEB8B}" type="pres">
      <dgm:prSet presAssocID="{6F03D09A-2479-4A8E-A61E-D827104B33C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B856B-038C-4801-B143-7679976EB362}" type="pres">
      <dgm:prSet presAssocID="{FC40F17D-79D4-43D2-A30B-256263A8188C}" presName="circ5" presStyleLbl="vennNode1" presStyleIdx="4" presStyleCnt="5" custLinFactNeighborX="-27810" custLinFactNeighborY="-30227"/>
      <dgm:spPr/>
    </dgm:pt>
    <dgm:pt modelId="{61AD4E26-A31C-4A52-8D63-DD2E222C829A}" type="pres">
      <dgm:prSet presAssocID="{FC40F17D-79D4-43D2-A30B-256263A8188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9B6107-02FD-460C-B9FF-2659F53534A2}" srcId="{D53D98F8-0523-4D14-A27C-6E9D5E185F8A}" destId="{6F03D09A-2479-4A8E-A61E-D827104B33C5}" srcOrd="3" destOrd="0" parTransId="{2179C570-41F6-4282-ADDD-A490CF6A496C}" sibTransId="{F3D85DDB-DC14-4D17-83BF-6CFDB9098050}"/>
    <dgm:cxn modelId="{7F9908A4-5C01-40F1-87BB-DC9BD030864B}" type="presOf" srcId="{D53D98F8-0523-4D14-A27C-6E9D5E185F8A}" destId="{1739B3F1-D1CF-4336-9C86-663F753D9059}" srcOrd="0" destOrd="0" presId="urn:microsoft.com/office/officeart/2005/8/layout/venn1"/>
    <dgm:cxn modelId="{563721C3-C1B0-48F3-9386-7598359AFCAC}" srcId="{D53D98F8-0523-4D14-A27C-6E9D5E185F8A}" destId="{E5E8AD0E-EDEE-41F7-B5CD-45407C5209FA}" srcOrd="2" destOrd="0" parTransId="{4D9EAE9F-F2CD-48F3-A029-33145C02318E}" sibTransId="{F33FD032-0507-4BF0-A0BC-62873D842E55}"/>
    <dgm:cxn modelId="{3736607A-13B2-44A9-8182-DFFE7BD38B61}" type="presOf" srcId="{B5577B00-120A-4A40-A661-65EB81F10240}" destId="{CD7A1918-37E6-4C2D-B998-B90EEFCC5BCE}" srcOrd="0" destOrd="0" presId="urn:microsoft.com/office/officeart/2005/8/layout/venn1"/>
    <dgm:cxn modelId="{A2D97958-2EA3-4C0D-B764-649F6C66319C}" srcId="{D53D98F8-0523-4D14-A27C-6E9D5E185F8A}" destId="{B5577B00-120A-4A40-A661-65EB81F10240}" srcOrd="1" destOrd="0" parTransId="{2C3BE8C4-D6F1-419C-BA92-328958B60841}" sibTransId="{5BC30DA7-90DB-4486-9347-400071A37426}"/>
    <dgm:cxn modelId="{7D3E7DDB-4185-446B-8FF7-4658A50F377D}" srcId="{D53D98F8-0523-4D14-A27C-6E9D5E185F8A}" destId="{FC40F17D-79D4-43D2-A30B-256263A8188C}" srcOrd="4" destOrd="0" parTransId="{DCB2D332-DB60-4D7B-8F48-D01ADC2E32D4}" sibTransId="{87909FE3-9CBB-4172-B414-860D9D50E107}"/>
    <dgm:cxn modelId="{7BB57EA5-D806-445C-91E1-A30774D26EA3}" type="presOf" srcId="{6F03D09A-2479-4A8E-A61E-D827104B33C5}" destId="{20C141F0-56E5-46ED-8491-2DCFC66BEB8B}" srcOrd="0" destOrd="0" presId="urn:microsoft.com/office/officeart/2005/8/layout/venn1"/>
    <dgm:cxn modelId="{5CDB14F4-5AAF-4849-A5F6-CAEDC99E83D3}" type="presOf" srcId="{D2D2A1B8-5702-43F9-80B5-B881099AE3F6}" destId="{BBD32939-0744-4455-9623-4B43BDBBBC01}" srcOrd="0" destOrd="0" presId="urn:microsoft.com/office/officeart/2005/8/layout/venn1"/>
    <dgm:cxn modelId="{05FE5147-07C3-4A0C-8B7B-583DC98FBBF4}" type="presOf" srcId="{FC40F17D-79D4-43D2-A30B-256263A8188C}" destId="{61AD4E26-A31C-4A52-8D63-DD2E222C829A}" srcOrd="0" destOrd="0" presId="urn:microsoft.com/office/officeart/2005/8/layout/venn1"/>
    <dgm:cxn modelId="{66A48AFD-401F-421B-9D49-8DED75799BC4}" srcId="{D53D98F8-0523-4D14-A27C-6E9D5E185F8A}" destId="{D2D2A1B8-5702-43F9-80B5-B881099AE3F6}" srcOrd="0" destOrd="0" parTransId="{C5B66CBB-C1F7-4524-9365-E9DBD3425C0F}" sibTransId="{22656F72-29C7-48E4-A3E8-5CD5768031CB}"/>
    <dgm:cxn modelId="{D273A97C-F035-475E-B912-D8BBF438DDEF}" type="presOf" srcId="{E5E8AD0E-EDEE-41F7-B5CD-45407C5209FA}" destId="{D573DE70-E393-43DF-A279-E88EA2478C5F}" srcOrd="0" destOrd="0" presId="urn:microsoft.com/office/officeart/2005/8/layout/venn1"/>
    <dgm:cxn modelId="{11EEF343-8A4A-47AA-9585-E7B51B23D981}" type="presParOf" srcId="{1739B3F1-D1CF-4336-9C86-663F753D9059}" destId="{2835845A-4890-49E4-8800-C76E07FBFBD2}" srcOrd="0" destOrd="0" presId="urn:microsoft.com/office/officeart/2005/8/layout/venn1"/>
    <dgm:cxn modelId="{4AC6F337-3BC9-486D-8ADA-963231BDF2C4}" type="presParOf" srcId="{1739B3F1-D1CF-4336-9C86-663F753D9059}" destId="{BBD32939-0744-4455-9623-4B43BDBBBC01}" srcOrd="1" destOrd="0" presId="urn:microsoft.com/office/officeart/2005/8/layout/venn1"/>
    <dgm:cxn modelId="{00D84CEB-DD1C-4EB2-9886-555716499491}" type="presParOf" srcId="{1739B3F1-D1CF-4336-9C86-663F753D9059}" destId="{57CA5CC4-D788-4AF4-AD45-032DECE4FBB1}" srcOrd="2" destOrd="0" presId="urn:microsoft.com/office/officeart/2005/8/layout/venn1"/>
    <dgm:cxn modelId="{7AF69CC4-441E-4077-A184-7E3D5198F356}" type="presParOf" srcId="{1739B3F1-D1CF-4336-9C86-663F753D9059}" destId="{CD7A1918-37E6-4C2D-B998-B90EEFCC5BCE}" srcOrd="3" destOrd="0" presId="urn:microsoft.com/office/officeart/2005/8/layout/venn1"/>
    <dgm:cxn modelId="{735CEA74-3823-40F4-AB6F-311396454B71}" type="presParOf" srcId="{1739B3F1-D1CF-4336-9C86-663F753D9059}" destId="{93F2A112-C49E-4E16-9BA2-EED78313122E}" srcOrd="4" destOrd="0" presId="urn:microsoft.com/office/officeart/2005/8/layout/venn1"/>
    <dgm:cxn modelId="{A0B83EC1-AFDA-400F-AC3B-7F3B4C36C413}" type="presParOf" srcId="{1739B3F1-D1CF-4336-9C86-663F753D9059}" destId="{D573DE70-E393-43DF-A279-E88EA2478C5F}" srcOrd="5" destOrd="0" presId="urn:microsoft.com/office/officeart/2005/8/layout/venn1"/>
    <dgm:cxn modelId="{7CBC27C7-F00C-4D25-AE97-A3FD979C57DB}" type="presParOf" srcId="{1739B3F1-D1CF-4336-9C86-663F753D9059}" destId="{284700FD-783C-49E3-B37C-61A573804A47}" srcOrd="6" destOrd="0" presId="urn:microsoft.com/office/officeart/2005/8/layout/venn1"/>
    <dgm:cxn modelId="{E196E38D-C334-48A8-A891-B0FC64FEB860}" type="presParOf" srcId="{1739B3F1-D1CF-4336-9C86-663F753D9059}" destId="{20C141F0-56E5-46ED-8491-2DCFC66BEB8B}" srcOrd="7" destOrd="0" presId="urn:microsoft.com/office/officeart/2005/8/layout/venn1"/>
    <dgm:cxn modelId="{DFD8F338-BE6E-49C9-8F99-AA59941D6F80}" type="presParOf" srcId="{1739B3F1-D1CF-4336-9C86-663F753D9059}" destId="{D74B856B-038C-4801-B143-7679976EB362}" srcOrd="8" destOrd="0" presId="urn:microsoft.com/office/officeart/2005/8/layout/venn1"/>
    <dgm:cxn modelId="{5709A7C5-7A62-46F8-87FF-C62299422FED}" type="presParOf" srcId="{1739B3F1-D1CF-4336-9C86-663F753D9059}" destId="{61AD4E26-A31C-4A52-8D63-DD2E222C829A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5845A-4890-49E4-8800-C76E07FBFBD2}">
      <dsp:nvSpPr>
        <dsp:cNvPr id="0" name=""/>
        <dsp:cNvSpPr/>
      </dsp:nvSpPr>
      <dsp:spPr>
        <a:xfrm>
          <a:off x="2952319" y="1008122"/>
          <a:ext cx="1968134" cy="196813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D32939-0744-4455-9623-4B43BDBBBC01}">
      <dsp:nvSpPr>
        <dsp:cNvPr id="0" name=""/>
        <dsp:cNvSpPr/>
      </dsp:nvSpPr>
      <dsp:spPr>
        <a:xfrm>
          <a:off x="2794750" y="176711"/>
          <a:ext cx="2283035" cy="13214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Познавательное развитие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794750" y="176711"/>
        <a:ext cx="2283035" cy="1321461"/>
      </dsp:txXfrm>
    </dsp:sp>
    <dsp:sp modelId="{57CA5CC4-D788-4AF4-AD45-032DECE4FBB1}">
      <dsp:nvSpPr>
        <dsp:cNvPr id="0" name=""/>
        <dsp:cNvSpPr/>
      </dsp:nvSpPr>
      <dsp:spPr>
        <a:xfrm>
          <a:off x="3960436" y="2304247"/>
          <a:ext cx="1968134" cy="1968134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7A1918-37E6-4C2D-B998-B90EEFCC5BCE}">
      <dsp:nvSpPr>
        <dsp:cNvPr id="0" name=""/>
        <dsp:cNvSpPr/>
      </dsp:nvSpPr>
      <dsp:spPr>
        <a:xfrm>
          <a:off x="5825676" y="1919916"/>
          <a:ext cx="2046859" cy="14339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Речевое развитие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5825676" y="1919916"/>
        <a:ext cx="2046859" cy="1433926"/>
      </dsp:txXfrm>
    </dsp:sp>
    <dsp:sp modelId="{93F2A112-C49E-4E16-9BA2-EED78313122E}">
      <dsp:nvSpPr>
        <dsp:cNvPr id="0" name=""/>
        <dsp:cNvSpPr/>
      </dsp:nvSpPr>
      <dsp:spPr>
        <a:xfrm>
          <a:off x="3312369" y="3384376"/>
          <a:ext cx="1968134" cy="1968134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73DE70-E393-43DF-A279-E88EA2478C5F}">
      <dsp:nvSpPr>
        <dsp:cNvPr id="0" name=""/>
        <dsp:cNvSpPr/>
      </dsp:nvSpPr>
      <dsp:spPr>
        <a:xfrm>
          <a:off x="5510775" y="4366025"/>
          <a:ext cx="2046859" cy="14339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Физическое развитие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5510775" y="4366025"/>
        <a:ext cx="2046859" cy="1433926"/>
      </dsp:txXfrm>
    </dsp:sp>
    <dsp:sp modelId="{284700FD-783C-49E3-B37C-61A573804A47}">
      <dsp:nvSpPr>
        <dsp:cNvPr id="0" name=""/>
        <dsp:cNvSpPr/>
      </dsp:nvSpPr>
      <dsp:spPr>
        <a:xfrm>
          <a:off x="1800193" y="3168354"/>
          <a:ext cx="1968134" cy="1968134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C141F0-56E5-46ED-8491-2DCFC66BEB8B}">
      <dsp:nvSpPr>
        <dsp:cNvPr id="0" name=""/>
        <dsp:cNvSpPr/>
      </dsp:nvSpPr>
      <dsp:spPr>
        <a:xfrm>
          <a:off x="314901" y="4366025"/>
          <a:ext cx="2046859" cy="14339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Социально-коммуникативное развитие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14901" y="4366025"/>
        <a:ext cx="2046859" cy="1433926"/>
      </dsp:txXfrm>
    </dsp:sp>
    <dsp:sp modelId="{D74B856B-038C-4801-B143-7679976EB362}">
      <dsp:nvSpPr>
        <dsp:cNvPr id="0" name=""/>
        <dsp:cNvSpPr/>
      </dsp:nvSpPr>
      <dsp:spPr>
        <a:xfrm>
          <a:off x="1656184" y="1728194"/>
          <a:ext cx="1968134" cy="196813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AD4E26-A31C-4A52-8D63-DD2E222C829A}">
      <dsp:nvSpPr>
        <dsp:cNvPr id="0" name=""/>
        <dsp:cNvSpPr/>
      </dsp:nvSpPr>
      <dsp:spPr>
        <a:xfrm>
          <a:off x="0" y="1919916"/>
          <a:ext cx="2046859" cy="14339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Художественно-эстетическое развитие 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0" y="1919916"/>
        <a:ext cx="2046859" cy="1433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7EDE4-FAC2-4CEF-81CA-9146D325F4F4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117C-607F-4C43-8F10-C5BC2178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5720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err="1" smtClean="0"/>
              <a:t>МБДОУ-Детский</a:t>
            </a:r>
            <a:r>
              <a:rPr lang="ru-RU" sz="2200" dirty="0" smtClean="0"/>
              <a:t> сад комбинированного вида №6 «Березка» </a:t>
            </a:r>
            <a:r>
              <a:rPr lang="ru-RU" sz="2200" dirty="0" err="1" smtClean="0"/>
              <a:t>г.Олекминска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Маленький посол мира»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2276872"/>
            <a:ext cx="3538736" cy="34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680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   </a:t>
            </a:r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ru-RU" i="1" dirty="0" smtClean="0"/>
              <a:t>       </a:t>
            </a:r>
            <a:r>
              <a:rPr lang="ru-RU" i="1" dirty="0" err="1" smtClean="0"/>
              <a:t>Подпроект</a:t>
            </a:r>
            <a:r>
              <a:rPr lang="ru-RU" i="1" dirty="0" smtClean="0"/>
              <a:t> к Республиканскому проекту «Игры </a:t>
            </a:r>
            <a:r>
              <a:rPr lang="ru-RU" i="1" dirty="0"/>
              <a:t>и игрушки </a:t>
            </a:r>
            <a:r>
              <a:rPr lang="ru-RU" i="1" dirty="0" smtClean="0"/>
              <a:t>тюркско-азиатского мира» </a:t>
            </a:r>
            <a:endParaRPr lang="ru-RU" i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Авторы: Солдатова </a:t>
            </a:r>
            <a:r>
              <a:rPr lang="ru-RU" dirty="0" err="1" smtClean="0"/>
              <a:t>О.А.-заведующий</a:t>
            </a:r>
            <a:r>
              <a:rPr lang="ru-RU" dirty="0" smtClean="0"/>
              <a:t> МБДОУ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Будожапова</a:t>
            </a:r>
            <a:r>
              <a:rPr lang="ru-RU" dirty="0" smtClean="0"/>
              <a:t> </a:t>
            </a:r>
            <a:r>
              <a:rPr lang="ru-RU" dirty="0" err="1" smtClean="0"/>
              <a:t>И.И.-заместитель</a:t>
            </a:r>
            <a:r>
              <a:rPr lang="ru-RU" dirty="0" smtClean="0"/>
              <a:t> заведующего по МР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5699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 этап</a:t>
            </a:r>
            <a:r>
              <a:rPr lang="ru-RU" dirty="0"/>
              <a:t>. Поисково-исследовательский </a:t>
            </a:r>
          </a:p>
          <a:p>
            <a:r>
              <a:rPr lang="ru-RU" b="1" dirty="0"/>
              <a:t>2 этап</a:t>
            </a:r>
            <a:r>
              <a:rPr lang="ru-RU" dirty="0"/>
              <a:t>. Формирующий</a:t>
            </a:r>
          </a:p>
          <a:p>
            <a:r>
              <a:rPr lang="ru-RU" b="1" dirty="0"/>
              <a:t>3 этап.</a:t>
            </a:r>
            <a:r>
              <a:rPr lang="ru-RU" dirty="0"/>
              <a:t> Заключительный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48264" y="3501008"/>
            <a:ext cx="1378496" cy="140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2" y="404664"/>
            <a:ext cx="1306488" cy="132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 условии успешной реализации проекта  мы будем иметь возможность раннего выявления и сопровождения талантливых детей, а так же у дошкольников сформируются представления о культуре народов Индии, о жизни, играх, игрушках индийских детей, и о том, как важно жить в мире со всеми народами, знать и уважать культуру народов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оценки предполагаемых результатов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В системе управления</a:t>
            </a:r>
            <a:r>
              <a:rPr lang="ru-RU" dirty="0"/>
              <a:t>:</a:t>
            </a:r>
          </a:p>
          <a:p>
            <a:r>
              <a:rPr lang="ru-RU" dirty="0"/>
              <a:t>- наличие плана работы по проекту;</a:t>
            </a:r>
          </a:p>
          <a:p>
            <a:r>
              <a:rPr lang="ru-RU" dirty="0"/>
              <a:t>- наличие системы мониторинга;</a:t>
            </a:r>
          </a:p>
          <a:p>
            <a:r>
              <a:rPr lang="ru-RU" dirty="0"/>
              <a:t>- наличие системы контроля;</a:t>
            </a:r>
          </a:p>
          <a:p>
            <a:r>
              <a:rPr lang="ru-RU" dirty="0"/>
              <a:t>- наличие нормативно-правовых локальных актов;</a:t>
            </a:r>
          </a:p>
          <a:p>
            <a:r>
              <a:rPr lang="ru-RU" b="1" dirty="0"/>
              <a:t>В дидактической системе:</a:t>
            </a:r>
            <a:endParaRPr lang="ru-RU" dirty="0"/>
          </a:p>
          <a:p>
            <a:r>
              <a:rPr lang="ru-RU" dirty="0"/>
              <a:t>- наличие образовательных программ и их применение;</a:t>
            </a:r>
          </a:p>
          <a:p>
            <a:r>
              <a:rPr lang="ru-RU" dirty="0"/>
              <a:t>- наличие инновационных технологий и их применение;</a:t>
            </a:r>
          </a:p>
          <a:p>
            <a:r>
              <a:rPr lang="ru-RU" dirty="0"/>
              <a:t>- наличие работы с одаренными детьми;</a:t>
            </a:r>
          </a:p>
          <a:p>
            <a:r>
              <a:rPr lang="ru-RU" dirty="0"/>
              <a:t>- наличие индивидуальной работы детьми.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92280" y="1412776"/>
            <a:ext cx="1274592" cy="129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980" y="5157192"/>
            <a:ext cx="226774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 системе воспитания</a:t>
            </a:r>
            <a:r>
              <a:rPr lang="ru-RU" dirty="0"/>
              <a:t>:</a:t>
            </a:r>
          </a:p>
          <a:p>
            <a:r>
              <a:rPr lang="ru-RU" dirty="0"/>
              <a:t>- наличие модели воспитательной системы;</a:t>
            </a:r>
          </a:p>
          <a:p>
            <a:r>
              <a:rPr lang="ru-RU" dirty="0"/>
              <a:t>- наличие традиций связанных с данным проектом;</a:t>
            </a:r>
          </a:p>
          <a:p>
            <a:r>
              <a:rPr lang="ru-RU" dirty="0"/>
              <a:t>- наличие проектов и программ;</a:t>
            </a:r>
          </a:p>
          <a:p>
            <a:r>
              <a:rPr lang="ru-RU" dirty="0"/>
              <a:t>- наличие системы мониторинга;</a:t>
            </a:r>
          </a:p>
          <a:p>
            <a:r>
              <a:rPr lang="ru-RU" dirty="0"/>
              <a:t>- наличие воспитательной концепции;</a:t>
            </a:r>
          </a:p>
          <a:p>
            <a:r>
              <a:rPr lang="ru-RU" dirty="0"/>
              <a:t>- интеграция работы специалистов для реализации целей и задач;</a:t>
            </a:r>
          </a:p>
          <a:p>
            <a:r>
              <a:rPr lang="ru-RU" dirty="0"/>
              <a:t>- наличие работы с родителями;</a:t>
            </a:r>
          </a:p>
          <a:p>
            <a:r>
              <a:rPr lang="ru-RU" b="1" dirty="0"/>
              <a:t>В системе работы по повышению квалификации</a:t>
            </a:r>
            <a:r>
              <a:rPr lang="ru-RU" dirty="0"/>
              <a:t>:</a:t>
            </a:r>
          </a:p>
          <a:p>
            <a:r>
              <a:rPr lang="ru-RU" dirty="0"/>
              <a:t>- кадровое обеспечение;</a:t>
            </a:r>
          </a:p>
          <a:p>
            <a:r>
              <a:rPr lang="ru-RU" dirty="0"/>
              <a:t>- прохождение проблемных курсов;</a:t>
            </a:r>
          </a:p>
          <a:p>
            <a:r>
              <a:rPr lang="ru-RU" dirty="0"/>
              <a:t>- наличие индивидуальных исследовательских тем по проекту;</a:t>
            </a:r>
          </a:p>
          <a:p>
            <a:r>
              <a:rPr lang="ru-RU" dirty="0"/>
              <a:t>- наличие индивидуальной траектории профессионального роста, обобщенного педагогического опыта.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4288" y="5301208"/>
            <a:ext cx="1368152" cy="139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6916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системе ресурсов</a:t>
            </a:r>
            <a:r>
              <a:rPr lang="ru-RU" dirty="0"/>
              <a:t>:</a:t>
            </a:r>
          </a:p>
          <a:p>
            <a:r>
              <a:rPr lang="ru-RU" dirty="0"/>
              <a:t>- материально - техническое обеспечение;</a:t>
            </a:r>
          </a:p>
          <a:p>
            <a:r>
              <a:rPr lang="ru-RU" dirty="0"/>
              <a:t>- соблюдение карты максимальной нагрузки.</a:t>
            </a:r>
          </a:p>
          <a:p>
            <a:r>
              <a:rPr lang="ru-RU" b="1" dirty="0"/>
              <a:t>В системе взаимодействия с социумом</a:t>
            </a:r>
            <a:r>
              <a:rPr lang="ru-RU" dirty="0"/>
              <a:t>:</a:t>
            </a:r>
          </a:p>
          <a:p>
            <a:r>
              <a:rPr lang="ru-RU" dirty="0"/>
              <a:t>- наличие взаимодействия с семьей;</a:t>
            </a:r>
          </a:p>
          <a:p>
            <a:r>
              <a:rPr lang="ru-RU" dirty="0"/>
              <a:t>- наличие взаимодействия с учреждениями дополнительного образования;</a:t>
            </a:r>
          </a:p>
          <a:p>
            <a:r>
              <a:rPr lang="ru-RU" dirty="0"/>
              <a:t>- наличие связей с носителями этноса;</a:t>
            </a:r>
          </a:p>
          <a:p>
            <a:r>
              <a:rPr lang="ru-RU" dirty="0"/>
              <a:t>- наличие взаимодействия с основным проектом «Игры и игрушки ТАМ»;</a:t>
            </a:r>
          </a:p>
          <a:p>
            <a:r>
              <a:rPr lang="ru-RU" dirty="0"/>
              <a:t>- наличие взаимодействия с другими социальными институтами.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76256" y="4941168"/>
            <a:ext cx="1594520" cy="16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Программа по ознакомлению старших дошкольников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с культурой и традициями индийского народа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«Маленький посол мира»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Пояснительная </a:t>
            </a:r>
            <a:r>
              <a:rPr lang="ru-RU" dirty="0"/>
              <a:t>записка</a:t>
            </a:r>
          </a:p>
          <a:p>
            <a:r>
              <a:rPr lang="ru-RU" b="1" dirty="0"/>
              <a:t>Цель:</a:t>
            </a:r>
            <a:r>
              <a:rPr lang="ru-RU" dirty="0"/>
              <a:t> Знакомство дошкольников с историей, культурой и бытом народов Индии через знакомство с куклами </a:t>
            </a:r>
            <a:r>
              <a:rPr lang="ru-RU" dirty="0" err="1"/>
              <a:t>Индира</a:t>
            </a:r>
            <a:r>
              <a:rPr lang="ru-RU" dirty="0"/>
              <a:t> (красота) и </a:t>
            </a:r>
            <a:r>
              <a:rPr lang="ru-RU" dirty="0" err="1"/>
              <a:t>Раджан</a:t>
            </a:r>
            <a:r>
              <a:rPr lang="ru-RU" dirty="0"/>
              <a:t> (король), как маленькими послами мира.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- Развивать творческие способности детей старшего дошкольного возраста через знакомство с культурой и искусством;</a:t>
            </a:r>
          </a:p>
          <a:p>
            <a:r>
              <a:rPr lang="ru-RU" dirty="0"/>
              <a:t>- Развивать интерес, любознательность дошкольников к культуре народов мира;</a:t>
            </a:r>
          </a:p>
          <a:p>
            <a:r>
              <a:rPr lang="ru-RU" dirty="0"/>
              <a:t> - Формировать представление дошкольников о природе и животном мире Индии;</a:t>
            </a:r>
          </a:p>
          <a:p>
            <a:r>
              <a:rPr lang="ru-RU" dirty="0"/>
              <a:t>-Формировать элементарные представления об истории человечества через знакомство с произведениями искусства (живопись, скульптура, народный фольклор);</a:t>
            </a:r>
          </a:p>
          <a:p>
            <a:r>
              <a:rPr lang="ru-RU" dirty="0"/>
              <a:t>- Воспитывать у детей уважение и толерантное отношение к другим народам.</a:t>
            </a:r>
          </a:p>
          <a:p>
            <a:r>
              <a:rPr lang="ru-RU" dirty="0"/>
              <a:t>Одним из приоритетных направлений в образовании, на современном этапе является выявление способностей, сопровождения  задатков и развития одаренности детей.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идеи </a:t>
            </a:r>
            <a:r>
              <a:rPr lang="ru-RU" dirty="0"/>
              <a:t>состоит в том, что данное содержание может успешно интегрироваться практически со всеми образовательными областями (Физическое развитие», «Познавательное развитие», «Социально-коммуникативное развитие», «Речевое развитие», «Художественно-эстетическое развитие») через разные виды детской деятельности. 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548680"/>
          <a:ext cx="78725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Педагогические условия реализации программы: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программа реализуется в течение одного года (в подготовительной группе)</a:t>
            </a:r>
          </a:p>
          <a:p>
            <a:r>
              <a:rPr lang="ru-RU" dirty="0"/>
              <a:t>2. реализуется через раздел «Ознакомление с предметным и окружающим миром», а также через игровую и продуктивную деятельность в процессе ежедневной воспитательно-образовательной работы в группе и дополнительного образования.</a:t>
            </a:r>
          </a:p>
          <a:p>
            <a:r>
              <a:rPr lang="ru-RU" dirty="0"/>
              <a:t>3. предполагает создание в группе необходимой предметно-пространственной  среды.</a:t>
            </a:r>
          </a:p>
          <a:p>
            <a:r>
              <a:rPr lang="ru-RU" dirty="0"/>
              <a:t>4. предполагается широкое использование нескольких педагогических технологий:  технологии личностно – ориентированного обучения, педагогики сотрудничества,  игровых технологий, технологию проектного обучения.</a:t>
            </a:r>
          </a:p>
          <a:p>
            <a:r>
              <a:rPr lang="ru-RU" dirty="0"/>
              <a:t>5. включать в работу совместную проектную деятельность с родителями.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Формы и методы работы: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- </a:t>
            </a:r>
            <a:r>
              <a:rPr lang="ru-RU" i="1" dirty="0" smtClean="0"/>
              <a:t>специально организованная деятельность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i="1" dirty="0" smtClean="0"/>
              <a:t>совместная деятельность: </a:t>
            </a:r>
            <a:r>
              <a:rPr lang="ru-RU" dirty="0" smtClean="0"/>
              <a:t>игровую, познавательную, художественную, проектная и поисково-исследовательская </a:t>
            </a:r>
            <a:r>
              <a:rPr lang="ru-RU" dirty="0" smtClean="0"/>
              <a:t>деятельность, </a:t>
            </a:r>
            <a:r>
              <a:rPr lang="ru-RU" dirty="0" err="1" smtClean="0"/>
              <a:t>театрализоанная</a:t>
            </a:r>
            <a:r>
              <a:rPr lang="ru-RU" dirty="0" smtClean="0"/>
              <a:t> деятельность;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i="1" dirty="0" smtClean="0"/>
              <a:t>самостоятельная деятельность </a:t>
            </a:r>
            <a:r>
              <a:rPr lang="ru-RU" dirty="0" smtClean="0"/>
              <a:t>детей в развивающей среде. </a:t>
            </a:r>
          </a:p>
          <a:p>
            <a:r>
              <a:rPr lang="ru-RU" dirty="0" smtClean="0"/>
              <a:t>- </a:t>
            </a:r>
            <a:r>
              <a:rPr lang="ru-RU" i="1" dirty="0"/>
              <a:t>практические: </a:t>
            </a:r>
            <a:r>
              <a:rPr lang="ru-RU" dirty="0"/>
              <a:t>дидактические игры, подвижные игры, творческие игры, продуктивная деятельность;</a:t>
            </a:r>
          </a:p>
          <a:p>
            <a:r>
              <a:rPr lang="ru-RU" dirty="0"/>
              <a:t>- </a:t>
            </a:r>
            <a:r>
              <a:rPr lang="ru-RU" i="1" dirty="0"/>
              <a:t>наглядные: </a:t>
            </a:r>
            <a:r>
              <a:rPr lang="ru-RU" dirty="0"/>
              <a:t>рассматривания, просмотр </a:t>
            </a:r>
            <a:r>
              <a:rPr lang="ru-RU" dirty="0" smtClean="0"/>
              <a:t>ЦОР, выставки;</a:t>
            </a:r>
            <a:endParaRPr lang="ru-RU" dirty="0"/>
          </a:p>
          <a:p>
            <a:r>
              <a:rPr lang="ru-RU" dirty="0"/>
              <a:t>- </a:t>
            </a:r>
            <a:r>
              <a:rPr lang="ru-RU" i="1" dirty="0"/>
              <a:t>словесные: </a:t>
            </a:r>
            <a:r>
              <a:rPr lang="ru-RU" dirty="0"/>
              <a:t>беседы, рассказ воспитателя, ознакомление с художественной </a:t>
            </a:r>
            <a:r>
              <a:rPr lang="ru-RU" dirty="0" err="1" smtClean="0"/>
              <a:t>литературой,конкурсы,викторины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нагрузки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46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Продолжительность занятий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Периодичность в неделю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Количество часов в год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30 минут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 раз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 час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36 часов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Актуальность: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Одним из приоритетных направлений в образовании, на современном этапе является выявление способностей, сопровождения  задатков и развития одаренности детей. </a:t>
            </a:r>
            <a:r>
              <a:rPr lang="ru-RU" dirty="0" smtClean="0"/>
              <a:t>Культурно </a:t>
            </a:r>
            <a:r>
              <a:rPr lang="ru-RU" dirty="0"/>
              <a:t>созидательная среда ДОУ должна способствовать этому направлению.</a:t>
            </a:r>
          </a:p>
          <a:p>
            <a:pPr>
              <a:buNone/>
            </a:pPr>
            <a:r>
              <a:rPr lang="ru-RU" dirty="0"/>
              <a:t>В связи с этим возникает необходимость создания таких условий для построения </a:t>
            </a:r>
            <a:r>
              <a:rPr lang="ru-RU" dirty="0" err="1"/>
              <a:t>воспитательно</a:t>
            </a:r>
            <a:r>
              <a:rPr lang="ru-RU" dirty="0"/>
              <a:t>  – образовательного процесса, которые </a:t>
            </a:r>
            <a:r>
              <a:rPr lang="ru-RU" dirty="0" err="1"/>
              <a:t>направленны</a:t>
            </a:r>
            <a:r>
              <a:rPr lang="ru-RU" dirty="0"/>
              <a:t> на продуктивное, интеллектуальное и творческое развитие  детей с различными  способностями, задатками и одаренностью.</a:t>
            </a:r>
          </a:p>
          <a:p>
            <a:pPr>
              <a:buNone/>
            </a:pPr>
            <a:r>
              <a:rPr lang="ru-RU" dirty="0"/>
              <a:t>Так же существует необходимость определения содержания образования на уровне современной мировой культуры. 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Следовательно</a:t>
            </a:r>
            <a:r>
              <a:rPr lang="ru-RU" dirty="0" smtClean="0"/>
              <a:t>, возникает необходимость в создании условий для выявления и развития одаренностей дошкольников через  ознакомление их с мировой культурой.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Таким образом основная </a:t>
            </a:r>
            <a:r>
              <a:rPr lang="ru-RU" dirty="0" smtClean="0"/>
              <a:t>идея проекта заключается в выявлении и развитии способностей и одаренности детей и взаимодействии ребенка с Культурой разных народов мира.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" y="1"/>
          <a:ext cx="9144002" cy="666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952"/>
                <a:gridCol w="1342815"/>
                <a:gridCol w="1611378"/>
                <a:gridCol w="1521857"/>
              </a:tblGrid>
              <a:tr h="613973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 раздело в</a:t>
                      </a:r>
                      <a:r>
                        <a:rPr lang="ru-RU" baseline="0" dirty="0" smtClean="0"/>
                        <a:t> и тем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Общее кол-во учебных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в том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теоретические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практические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66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Раздел «Ознакомление с предметным и окружающим миром».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История народов Индии: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Знакомство со страной Индия.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Народы, населяющие Индию.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Знаменитые люди Индии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Ознакомление с живой и не живой природой Индии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    1.Растительный мир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    2. Животный мир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    3. Климатические условия.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Культура и традиции народов Индии: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Знакомство с жилищем и бытом индийской семьи. 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Народная культура и традиции народов Индии. Игры и игрушки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. Шахматы.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Национальные индийские блюда.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Национальный костюм народов Индии.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Народные праздники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Индийское народно-прикладное искусство.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Культурное наследие народов Индии: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Знакомство с героическими эпосами «Махабхарата» и «Рамаяна»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Музыкальное творчество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Художественное 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искусство.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endParaRPr lang="ru-RU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Итого часов: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52735"/>
          <a:ext cx="8229600" cy="554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4320480"/>
                <a:gridCol w="3322712"/>
              </a:tblGrid>
              <a:tr h="386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должность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функция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Авторы проекта: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0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 руководитель МБДОУ «Березка » Солдатова Ольга Анатольевна;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заместитель по МР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Будожапова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Ирина Ильинична.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Координирующая, методическая, контролирующая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Участники программы: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8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Воспитатели: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Миронец Ольга Анатольевна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Абдрахманова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Татьяна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Галимзяновна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Развивающая, информационная, координирующая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Музыкальный руководитель: Аксаментова Ольга Прокопьевна;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Организационная, развивающая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8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Психолог: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Диагностическая, информационная, коррекционная, развивающая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 дополнительного образования (хореограф)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Развивающая, информационная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Родители группы «Буратино»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Развивающая, вспомогательная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Диагностический инструментарий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Волков </a:t>
            </a:r>
            <a:r>
              <a:rPr lang="ru-RU" dirty="0"/>
              <a:t>О.Г. «Диагностика развития способностей ребенка дошкольного возраста». Чебоксары, 2012 г;</a:t>
            </a:r>
          </a:p>
          <a:p>
            <a:pPr lvl="0"/>
            <a:r>
              <a:rPr lang="ru-RU" dirty="0"/>
              <a:t>Дьяченко О.М., </a:t>
            </a:r>
            <a:r>
              <a:rPr lang="ru-RU" dirty="0" err="1"/>
              <a:t>Пороцкая</a:t>
            </a:r>
            <a:r>
              <a:rPr lang="ru-RU" dirty="0"/>
              <a:t> Е.Л. «Методика оценки сочиненной ребенком сказки»;</a:t>
            </a:r>
          </a:p>
          <a:p>
            <a:pPr lvl="0"/>
            <a:r>
              <a:rPr lang="ru-RU" dirty="0"/>
              <a:t>Тест </a:t>
            </a:r>
            <a:r>
              <a:rPr lang="ru-RU" dirty="0" err="1"/>
              <a:t>Торренса</a:t>
            </a:r>
            <a:r>
              <a:rPr lang="ru-RU" dirty="0"/>
              <a:t> на творческое мышление (адаптирован и стандартизирован Н.Б. Шумаковой, Е.И. </a:t>
            </a:r>
            <a:r>
              <a:rPr lang="ru-RU" dirty="0" err="1"/>
              <a:t>Щеблановой</a:t>
            </a:r>
            <a:r>
              <a:rPr lang="ru-RU" dirty="0"/>
              <a:t>, Н.П. Щербо в 1090году)</a:t>
            </a:r>
          </a:p>
          <a:p>
            <a:pPr lvl="0"/>
            <a:r>
              <a:rPr lang="ru-RU" dirty="0" err="1"/>
              <a:t>Опросник</a:t>
            </a:r>
            <a:r>
              <a:rPr lang="ru-RU" dirty="0"/>
              <a:t> </a:t>
            </a:r>
            <a:r>
              <a:rPr lang="ru-RU" dirty="0" err="1"/>
              <a:t>Ф.Татл</a:t>
            </a:r>
            <a:r>
              <a:rPr lang="ru-RU" dirty="0"/>
              <a:t>, Л.Беккер «Для родителей и педагогов»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Материально-техническое обеспечение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Групповая </a:t>
            </a:r>
            <a:r>
              <a:rPr lang="ru-RU" dirty="0"/>
              <a:t>комната, совмещенная с музыкальным залом;</a:t>
            </a:r>
          </a:p>
          <a:p>
            <a:pPr lvl="0"/>
            <a:r>
              <a:rPr lang="ru-RU" dirty="0"/>
              <a:t>Детская площадка для старших дошкольников;</a:t>
            </a:r>
          </a:p>
          <a:p>
            <a:pPr lvl="0"/>
            <a:r>
              <a:rPr lang="ru-RU" dirty="0"/>
              <a:t>Интерактивная доска – 1;</a:t>
            </a:r>
          </a:p>
          <a:p>
            <a:pPr lvl="0"/>
            <a:r>
              <a:rPr lang="ru-RU" dirty="0"/>
              <a:t>Проектор – 1;</a:t>
            </a:r>
          </a:p>
          <a:p>
            <a:pPr lvl="0"/>
            <a:r>
              <a:rPr lang="ru-RU" dirty="0"/>
              <a:t>Экран – 1;</a:t>
            </a:r>
          </a:p>
          <a:p>
            <a:pPr lvl="0"/>
            <a:r>
              <a:rPr lang="ru-RU" dirty="0"/>
              <a:t>Компьютер – 2;</a:t>
            </a:r>
          </a:p>
          <a:p>
            <a:pPr lvl="0"/>
            <a:r>
              <a:rPr lang="ru-RU" dirty="0"/>
              <a:t>Ноутбуки – 4 ;</a:t>
            </a:r>
          </a:p>
          <a:p>
            <a:pPr lvl="0"/>
            <a:r>
              <a:rPr lang="ru-RU" dirty="0"/>
              <a:t>Синтезатор – 2;</a:t>
            </a:r>
          </a:p>
          <a:p>
            <a:pPr lvl="0"/>
            <a:r>
              <a:rPr lang="ru-RU" dirty="0"/>
              <a:t>Музыкальный центр – 1;</a:t>
            </a:r>
          </a:p>
          <a:p>
            <a:pPr lvl="0"/>
            <a:r>
              <a:rPr lang="ru-RU" dirty="0"/>
              <a:t> Телевизор – 1;</a:t>
            </a:r>
          </a:p>
          <a:p>
            <a:pPr lvl="0"/>
            <a:r>
              <a:rPr lang="ru-RU" dirty="0"/>
              <a:t> Внутренняя и внешняя компьютерная сеть.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90607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К концу года дети должны владеть следующими знаниями и представлениями: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- иметь представление, что земля наш общий дом, на земле много разных стран, одно из них является Индия; о том, как важно жить в мире со всеми народами, знать и уважать их культуру, обычаи и традиции.</a:t>
            </a:r>
          </a:p>
          <a:p>
            <a:r>
              <a:rPr lang="ru-RU" dirty="0"/>
              <a:t>- различать национальную одежду индийского народа;</a:t>
            </a:r>
          </a:p>
          <a:p>
            <a:r>
              <a:rPr lang="ru-RU" dirty="0"/>
              <a:t>- знать объекты живой природы Индии: флоры и фауны;</a:t>
            </a:r>
          </a:p>
          <a:p>
            <a:r>
              <a:rPr lang="ru-RU" dirty="0"/>
              <a:t>- иметь представление о климатических условиях Индии;</a:t>
            </a:r>
          </a:p>
          <a:p>
            <a:r>
              <a:rPr lang="ru-RU" dirty="0"/>
              <a:t>- иметь представление о жилище и быте индийцев;</a:t>
            </a:r>
          </a:p>
          <a:p>
            <a:r>
              <a:rPr lang="ru-RU" dirty="0"/>
              <a:t>- иметь представление о народных промыслах;</a:t>
            </a:r>
          </a:p>
          <a:p>
            <a:r>
              <a:rPr lang="ru-RU" dirty="0"/>
              <a:t> - иметь представление о музыкальном и художественном творчестве Индии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-научиться играть в шахматы.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продуктивной </a:t>
            </a:r>
            <a:r>
              <a:rPr lang="ru-RU" dirty="0" smtClean="0"/>
              <a:t>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Выставка кукол народов Индии.</a:t>
            </a:r>
          </a:p>
          <a:p>
            <a:r>
              <a:rPr lang="ru-RU" dirty="0" smtClean="0"/>
              <a:t>Выставка творческих работ.</a:t>
            </a:r>
          </a:p>
          <a:p>
            <a:r>
              <a:rPr lang="ru-RU" dirty="0" smtClean="0"/>
              <a:t>Театрализованная постановка по мотивам эпосов народов Индии и Саха.</a:t>
            </a:r>
          </a:p>
          <a:p>
            <a:r>
              <a:rPr lang="ru-RU" dirty="0" smtClean="0"/>
              <a:t>Постановка танцев</a:t>
            </a:r>
          </a:p>
          <a:p>
            <a:r>
              <a:rPr lang="ru-RU" dirty="0" smtClean="0"/>
              <a:t>Конкурс национальных костюмов</a:t>
            </a:r>
          </a:p>
          <a:p>
            <a:r>
              <a:rPr lang="ru-RU" dirty="0" smtClean="0"/>
              <a:t>Фестиваль индийской культуры в ДОУ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Шахматный кружок «Умный слон»</a:t>
            </a:r>
          </a:p>
          <a:p>
            <a:r>
              <a:rPr lang="ru-RU" dirty="0" smtClean="0"/>
              <a:t>Методическая разработка  по программе «Маленький посол мира»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Нормативно-правовая база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Решение  педагогического совета об участии на проекте и о создании рабочей группы. Протокол № 4 от 14 мая</a:t>
            </a:r>
          </a:p>
          <a:p>
            <a:r>
              <a:rPr lang="ru-RU" dirty="0" smtClean="0"/>
              <a:t> Приказ  об </a:t>
            </a:r>
            <a:r>
              <a:rPr lang="ru-RU" dirty="0" smtClean="0"/>
              <a:t>утверждении </a:t>
            </a:r>
            <a:r>
              <a:rPr lang="ru-RU" dirty="0" smtClean="0"/>
              <a:t>участников проекта. №</a:t>
            </a:r>
          </a:p>
          <a:p>
            <a:r>
              <a:rPr lang="ru-RU" dirty="0" smtClean="0"/>
              <a:t>Протокол родительского собрания </a:t>
            </a:r>
            <a:r>
              <a:rPr lang="ru-RU" dirty="0" smtClean="0"/>
              <a:t> «Об участии группы в проекте «Маленький посол мира» № </a:t>
            </a:r>
            <a:r>
              <a:rPr lang="ru-RU" dirty="0" smtClean="0"/>
              <a:t>2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Проблемное поле проекта: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2"/>
          <a:ext cx="9143999" cy="557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546"/>
                <a:gridCol w="3120347"/>
                <a:gridCol w="3246106"/>
                <a:gridCol w="2286000"/>
              </a:tblGrid>
              <a:tr h="39643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решения</a:t>
                      </a:r>
                      <a:endParaRPr lang="ru-RU" dirty="0"/>
                    </a:p>
                  </a:txBody>
                  <a:tcPr/>
                </a:tc>
              </a:tr>
              <a:tr h="97750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штатной единицы педагога-психолога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Штатное расписание  4-х комплектов групп не позволяет наличие штата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07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педагога доп. </a:t>
                      </a:r>
                      <a:r>
                        <a:rPr lang="ru-RU" dirty="0" smtClean="0"/>
                        <a:t>образования-хореографа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Штатное расписание  4-х комплектов групп не позволяет наличие штата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252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связи с носителем этноса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индийской диаспоры в республике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252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в наличии игр и игрушек индии, других атрибутов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в продаже.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400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все педагоги прошли курсы повышения квалификации по теме </a:t>
                      </a:r>
                      <a:r>
                        <a:rPr lang="ru-RU" baseline="0" dirty="0" smtClean="0"/>
                        <a:t> (Создание эффективной системы выявления задатков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Курсы выездные, финансирование ограничено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 данном проекте через знакомство с индийской народной куклой, мы хотим выявить и развить задатки и способности и одаренности дошкольника, а так же расширить представление детей о человеческом сообществе, о детстве ребят в других странах, о культуре, обычаях, традициях народов Индии.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идея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Выявление и развитие способностей и одаренностей детей и взаимодействие ребенка с </a:t>
            </a:r>
            <a:r>
              <a:rPr lang="ru-RU" dirty="0" smtClean="0"/>
              <a:t>К</a:t>
            </a:r>
            <a:r>
              <a:rPr lang="ru-RU" dirty="0" smtClean="0"/>
              <a:t>ультурой народов мира.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225" y="0"/>
            <a:ext cx="2136251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3744416" cy="4752528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Цель</a:t>
            </a:r>
            <a:r>
              <a:rPr lang="ru-RU" sz="3200" dirty="0">
                <a:solidFill>
                  <a:srgbClr val="FF0000"/>
                </a:solidFill>
              </a:rPr>
              <a:t>: </a:t>
            </a:r>
            <a:r>
              <a:rPr lang="ru-RU" sz="3200" b="1" dirty="0">
                <a:solidFill>
                  <a:srgbClr val="FF0000"/>
                </a:solidFill>
              </a:rPr>
              <a:t>Создание условий , для развития универсальных способностей детей дошкольного возраста </a:t>
            </a:r>
            <a:r>
              <a:rPr lang="ru-RU" sz="3200" b="1" dirty="0" smtClean="0">
                <a:solidFill>
                  <a:srgbClr val="FF0000"/>
                </a:solidFill>
              </a:rPr>
              <a:t>посредством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взаимодействия </a:t>
            </a:r>
            <a:r>
              <a:rPr lang="ru-RU" sz="3200" b="1" dirty="0" smtClean="0">
                <a:solidFill>
                  <a:srgbClr val="FF0000"/>
                </a:solidFill>
              </a:rPr>
              <a:t>ребенка с Культурой </a:t>
            </a:r>
            <a:r>
              <a:rPr lang="ru-RU" sz="3200" b="1" dirty="0" smtClean="0">
                <a:solidFill>
                  <a:srgbClr val="FF0000"/>
                </a:solidFill>
              </a:rPr>
              <a:t>народов мира через куклу.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635896" y="332656"/>
            <a:ext cx="5256584" cy="579350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создать предметно—пространственную развивающую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средыу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для  развития творческого потенциала.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создать необходимые предпосылки для развития внутренней активности ребенка;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-предоставить каждому ребенку возможность самоутвердиться в наиболее значимых для него сферах жизнедеятельности, в максимальной степени раскрывающих его индивидуальные качества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способности при созданных  в ДОУ условиях;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Приобщение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 национальной и мировой художественной культуре.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Развитие творчества, речи, образного мышления, художественных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способностей  детей. 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9632" y="188640"/>
            <a:ext cx="1541304" cy="151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36589"/>
            <a:ext cx="1440160" cy="322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Кукла</a:t>
            </a:r>
            <a:r>
              <a:rPr lang="ru-RU" dirty="0">
                <a:solidFill>
                  <a:srgbClr val="FF0000"/>
                </a:solidFill>
              </a:rPr>
              <a:t> - первая среди игрушек. Она известна с глубокой древности, являясь частью культуры всего человечества .  Кукла сохраняет в своем облике самобытность и характерные черты создающего его народа и является маленьким его послом . В этом главная ценность традиционной народной куклы.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507605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77991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Куклы- маленькие послы мира:</a:t>
            </a:r>
          </a:p>
          <a:p>
            <a:pPr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Кукла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Индира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красота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Кукла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Раджан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король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2132856"/>
            <a:ext cx="4038600" cy="410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77072"/>
            <a:ext cx="1944216" cy="15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332504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88640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8640"/>
            <a:ext cx="313184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733256"/>
            <a:ext cx="365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Содержание образования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27569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Организовать поисково-исследовательскую деятельность по изучению культуры Индии: истории, география, традиции, быт, игры и игрушки, устное народное творчество, прикладное искусство, знаменитые люди и т.д.;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Подобрать и систематизировать изученный материал по культуре Индии;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Изучить методики выявления и работы с одаренными детьми;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Создать развивающую предметно пространственную среду;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образовательные программы по теме проекта и программу дополнительного образования;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26849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Подобрать диагностический инструментарий для выявления одаренности детей;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моделирование образовательной деятельности по пяти областям;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этнического пространства в ДОО (развивающая предметно-пространственная среда);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разработка образовательной программы и программы по дополнительному образованию;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-создание шахматного кружка «Умный слон»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установление сетевого взаимодействия 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подпроектом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«Игры и игрушки ТАМ и носителей этноса »;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диссеминация педагогического опыта.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1842</Words>
  <Application>Microsoft Office PowerPoint</Application>
  <PresentationFormat>Экран (4:3)</PresentationFormat>
  <Paragraphs>301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МБДОУ-Детский сад комбинированного вида №6 «Березка» г.Олекминска.  «Маленький посол мира» </vt:lpstr>
      <vt:lpstr>Актуальность: </vt:lpstr>
      <vt:lpstr>Проблематика проекта:</vt:lpstr>
      <vt:lpstr>Основная идея проекта:</vt:lpstr>
      <vt:lpstr>Слайд 5</vt:lpstr>
      <vt:lpstr>Слайд 6</vt:lpstr>
      <vt:lpstr>Слайд 7</vt:lpstr>
      <vt:lpstr>Содержание образования </vt:lpstr>
      <vt:lpstr>Слайд 9</vt:lpstr>
      <vt:lpstr>Этапы проекта</vt:lpstr>
      <vt:lpstr>Предполагаемые результаты:</vt:lpstr>
      <vt:lpstr>Критерии оценки предполагаемых результатов</vt:lpstr>
      <vt:lpstr>Слайд 13</vt:lpstr>
      <vt:lpstr>Слайд 14</vt:lpstr>
      <vt:lpstr>Программа по ознакомлению старших дошкольников  с культурой и традициями индийского народа «Маленький посол мира»  </vt:lpstr>
      <vt:lpstr>Новизна</vt:lpstr>
      <vt:lpstr>Педагогические условия реализации программы: </vt:lpstr>
      <vt:lpstr>Формы и методы работы: </vt:lpstr>
      <vt:lpstr>Карта нагрузки</vt:lpstr>
      <vt:lpstr>Слайд 20</vt:lpstr>
      <vt:lpstr>Участники проекта</vt:lpstr>
      <vt:lpstr>Диагностический инструментарий </vt:lpstr>
      <vt:lpstr>Материально-техническое обеспечение </vt:lpstr>
      <vt:lpstr>К концу года дети должны владеть следующими знаниями и представлениями:</vt:lpstr>
      <vt:lpstr>Итоги продуктивной деятельности:</vt:lpstr>
      <vt:lpstr>Нормативно-правовая база проекта</vt:lpstr>
      <vt:lpstr>Проблемное поле проекта: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МБДОУ-Детский сад комбинированного вида №6 «Березка» г.Олекминска.  «Маленький посол мира» </dc:title>
  <dc:creator>Ольга</dc:creator>
  <cp:lastModifiedBy>Ольга</cp:lastModifiedBy>
  <cp:revision>2</cp:revision>
  <dcterms:created xsi:type="dcterms:W3CDTF">2015-06-07T11:31:09Z</dcterms:created>
  <dcterms:modified xsi:type="dcterms:W3CDTF">2015-06-08T04:55:42Z</dcterms:modified>
</cp:coreProperties>
</file>